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5.webp" ContentType="image/webp"/>
  <Override PartName="/ppt/media/image6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503" r:id="rId3"/>
    <p:sldId id="1949" r:id="rId5"/>
    <p:sldId id="1950" r:id="rId6"/>
    <p:sldId id="1920" r:id="rId7"/>
    <p:sldId id="1898" r:id="rId8"/>
    <p:sldId id="1928" r:id="rId9"/>
    <p:sldId id="1952" r:id="rId10"/>
    <p:sldId id="1937" r:id="rId11"/>
    <p:sldId id="1938" r:id="rId12"/>
    <p:sldId id="1939" r:id="rId13"/>
    <p:sldId id="1940" r:id="rId14"/>
    <p:sldId id="1941" r:id="rId15"/>
    <p:sldId id="1942" r:id="rId16"/>
    <p:sldId id="1943" r:id="rId17"/>
    <p:sldId id="1944" r:id="rId18"/>
    <p:sldId id="1951" r:id="rId19"/>
    <p:sldId id="1945" r:id="rId20"/>
    <p:sldId id="1946" r:id="rId21"/>
    <p:sldId id="1947" r:id="rId22"/>
    <p:sldId id="1948" r:id="rId23"/>
  </p:sldIdLst>
  <p:sldSz cx="10167620" cy="5719445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起始节" id="{1680D23E-2E69-5E4F-B383-6571773845B6}">
          <p14:sldIdLst>
            <p14:sldId id="503"/>
            <p14:sldId id="1949"/>
            <p14:sldId id="1950"/>
            <p14:sldId id="1920"/>
          </p14:sldIdLst>
        </p14:section>
        <p14:section name="内容节" id="{CC20E8B7-C7A4-F745-8799-5931364FEEEB}">
          <p14:sldIdLst>
            <p14:sldId id="1898"/>
            <p14:sldId id="1928"/>
            <p14:sldId id="1952"/>
            <p14:sldId id="1937"/>
            <p14:sldId id="1938"/>
            <p14:sldId id="1939"/>
            <p14:sldId id="1940"/>
            <p14:sldId id="1941"/>
            <p14:sldId id="1942"/>
            <p14:sldId id="1943"/>
            <p14:sldId id="1944"/>
            <p14:sldId id="1951"/>
            <p14:sldId id="1945"/>
            <p14:sldId id="1946"/>
            <p14:sldId id="1947"/>
            <p14:sldId id="1948"/>
          </p14:sldIdLst>
        </p14:section>
        <p14:section name="无标题节" id="{163564ba-db71-4842-b702-29b0ad28b52e}">
          <p14:sldIdLst/>
        </p14:section>
        <p14:section name="结束节" id="{AFDF9ECB-FBDF-944C-97A6-0376092CAD14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313" userDrawn="1">
          <p15:clr>
            <a:srgbClr val="A4A3A4"/>
          </p15:clr>
        </p15:guide>
        <p15:guide id="2" pos="133" userDrawn="1">
          <p15:clr>
            <a:srgbClr val="A4A3A4"/>
          </p15:clr>
        </p15:guide>
        <p15:guide id="3" orient="horz" pos="139" userDrawn="1">
          <p15:clr>
            <a:srgbClr val="A4A3A4"/>
          </p15:clr>
        </p15:guide>
        <p15:guide id="4" orient="horz" pos="804" userDrawn="1">
          <p15:clr>
            <a:srgbClr val="A4A3A4"/>
          </p15:clr>
        </p15:guide>
        <p15:guide id="5" pos="3162" userDrawn="1">
          <p15:clr>
            <a:srgbClr val="A4A3A4"/>
          </p15:clr>
        </p15:guide>
        <p15:guide id="6" orient="horz" pos="22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53FCFC"/>
    <a:srgbClr val="0078FF"/>
    <a:srgbClr val="002F43"/>
    <a:srgbClr val="20252D"/>
    <a:srgbClr val="81C5B8"/>
    <a:srgbClr val="BFBFBF"/>
    <a:srgbClr val="2663A7"/>
    <a:srgbClr val="40A693"/>
    <a:srgbClr val="F1F3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11" autoAdjust="0"/>
    <p:restoredTop sz="55100" autoAdjust="0"/>
  </p:normalViewPr>
  <p:slideViewPr>
    <p:cSldViewPr snapToGrid="0" showGuides="1">
      <p:cViewPr varScale="1">
        <p:scale>
          <a:sx n="58" d="100"/>
          <a:sy n="58" d="100"/>
        </p:scale>
        <p:origin x="1902" y="33"/>
      </p:cViewPr>
      <p:guideLst>
        <p:guide orient="horz" pos="313"/>
        <p:guide pos="133"/>
        <p:guide orient="horz" pos="139"/>
        <p:guide orient="horz" pos="804"/>
        <p:guide pos="3162"/>
        <p:guide orient="horz" pos="2254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tags" Target="tags/tag20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D8B3C4-4890-3948-9363-923FD9C7568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E3F0E-A656-0A4E-995A-CEABC8483FA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webp>
</file>

<file path=ppt/media/image6.web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BDA90-0165-49D6-9986-4CE6A861612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>
              <a:effectLst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8C6B13-821D-4E8C-9271-B418E89BACE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0716FC-E790-4F67-9354-6976C83A4E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图案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67938" cy="571976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51" y="297544"/>
            <a:ext cx="4103850" cy="2779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背景图案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67938" cy="571976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053" y="297544"/>
            <a:ext cx="4103850" cy="2779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37313"/>
            <a:ext cx="579572" cy="480453"/>
          </a:xfrm>
          <a:prstGeom prst="rect">
            <a:avLst/>
          </a:prstGeom>
          <a:solidFill>
            <a:srgbClr val="4276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579573" y="617765"/>
            <a:ext cx="9588367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1414336" y="62150"/>
            <a:ext cx="2897287" cy="5556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100" b="1" dirty="0">
              <a:solidFill>
                <a:srgbClr val="4276AA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37313"/>
            <a:ext cx="1000328" cy="4804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3" name="椭圆 2"/>
          <p:cNvSpPr/>
          <p:nvPr userDrawn="1"/>
        </p:nvSpPr>
        <p:spPr>
          <a:xfrm>
            <a:off x="720533" y="74587"/>
            <a:ext cx="632061" cy="63209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1352594" y="617765"/>
            <a:ext cx="881534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 userDrawn="1"/>
        </p:nvSpPr>
        <p:spPr>
          <a:xfrm>
            <a:off x="8460042" y="146422"/>
            <a:ext cx="1358064" cy="34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LOGO</a:t>
            </a:r>
            <a:endParaRPr lang="zh-CN" altLang="en-US" sz="1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352593" y="99731"/>
            <a:ext cx="2897287" cy="5556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请输入您的标题</a:t>
            </a:r>
            <a:endParaRPr lang="zh-CN" altLang="en-US" sz="21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20533" y="130164"/>
            <a:ext cx="632061" cy="4947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1"/>
                </a:solidFill>
              </a:rPr>
              <a:t>2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37313"/>
            <a:ext cx="1000328" cy="4804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3" name="椭圆 2"/>
          <p:cNvSpPr/>
          <p:nvPr userDrawn="1"/>
        </p:nvSpPr>
        <p:spPr>
          <a:xfrm>
            <a:off x="720533" y="74587"/>
            <a:ext cx="632061" cy="63209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1352594" y="617765"/>
            <a:ext cx="881534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 userDrawn="1"/>
        </p:nvSpPr>
        <p:spPr>
          <a:xfrm>
            <a:off x="8460042" y="146422"/>
            <a:ext cx="1358064" cy="34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LOGO</a:t>
            </a:r>
            <a:endParaRPr lang="zh-CN" altLang="en-US" sz="1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352593" y="99731"/>
            <a:ext cx="2897287" cy="5556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请输入您的标题</a:t>
            </a:r>
            <a:endParaRPr lang="zh-CN" altLang="en-US" sz="21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20533" y="130164"/>
            <a:ext cx="632061" cy="4947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1"/>
                </a:solidFill>
              </a:rPr>
              <a:t>3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37313"/>
            <a:ext cx="1000328" cy="4804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3" name="椭圆 2"/>
          <p:cNvSpPr/>
          <p:nvPr userDrawn="1"/>
        </p:nvSpPr>
        <p:spPr>
          <a:xfrm>
            <a:off x="720533" y="74587"/>
            <a:ext cx="632061" cy="632094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1352594" y="617765"/>
            <a:ext cx="881534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 userDrawn="1"/>
        </p:nvSpPr>
        <p:spPr>
          <a:xfrm>
            <a:off x="8460042" y="146422"/>
            <a:ext cx="1358064" cy="34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LOGO</a:t>
            </a:r>
            <a:endParaRPr lang="zh-CN" altLang="en-US" sz="1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352593" y="99731"/>
            <a:ext cx="2897287" cy="5556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请输入您的标题</a:t>
            </a:r>
            <a:endParaRPr lang="zh-CN" altLang="en-US" sz="21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720533" y="130164"/>
            <a:ext cx="632061" cy="4947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dirty="0">
                <a:solidFill>
                  <a:schemeClr val="accent1"/>
                </a:solidFill>
              </a:rPr>
              <a:t>4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58672" y="360359"/>
            <a:ext cx="9050597" cy="540538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33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58672" y="1081076"/>
            <a:ext cx="9050597" cy="4205316"/>
          </a:xfrm>
        </p:spPr>
        <p:txBody>
          <a:bodyPr vert="horz" lIns="101600" tIns="0" rIns="82550" bIns="0" rtlCol="0">
            <a:noAutofit/>
          </a:bodyPr>
          <a:lstStyle>
            <a:lvl1pPr marL="190500" marR="0" lvl="0" indent="-1905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335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572135" marR="0" lvl="1" indent="-1905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335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53135" marR="0" lvl="2" indent="-1905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335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34770" marR="0" lvl="3" indent="-1905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335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715770" marR="0" lvl="4" indent="-1905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335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8500" y="304800"/>
            <a:ext cx="8770938" cy="110490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.xml"/><Relationship Id="rId4" Type="http://schemas.openxmlformats.org/officeDocument/2006/relationships/image" Target="../media/image2.png"/><Relationship Id="rId3" Type="http://schemas.openxmlformats.org/officeDocument/2006/relationships/tags" Target="../tags/tag6.xml"/><Relationship Id="rId2" Type="http://schemas.openxmlformats.org/officeDocument/2006/relationships/image" Target="../media/image4.png"/><Relationship Id="rId1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hyperlink" Target="https://www.modelscope.cn/studios/chattests/chattests_analysi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web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web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69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10195" y="0"/>
            <a:ext cx="3884399" cy="5719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1"/>
          <a:srcRect l="5241" t="4897" r="5241" b="4897"/>
          <a:stretch>
            <a:fillRect/>
          </a:stretch>
        </p:blipFill>
        <p:spPr>
          <a:xfrm>
            <a:off x="1620456" y="2061617"/>
            <a:ext cx="1864815" cy="1864815"/>
          </a:xfrm>
          <a:custGeom>
            <a:avLst/>
            <a:gdLst>
              <a:gd name="connsiteX0" fmla="*/ 853751 w 1707502"/>
              <a:gd name="connsiteY0" fmla="*/ 0 h 1707502"/>
              <a:gd name="connsiteX1" fmla="*/ 1707502 w 1707502"/>
              <a:gd name="connsiteY1" fmla="*/ 853751 h 1707502"/>
              <a:gd name="connsiteX2" fmla="*/ 853751 w 1707502"/>
              <a:gd name="connsiteY2" fmla="*/ 1707502 h 1707502"/>
              <a:gd name="connsiteX3" fmla="*/ 0 w 1707502"/>
              <a:gd name="connsiteY3" fmla="*/ 853751 h 1707502"/>
              <a:gd name="connsiteX4" fmla="*/ 853751 w 1707502"/>
              <a:gd name="connsiteY4" fmla="*/ 0 h 170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7502" h="1707502">
                <a:moveTo>
                  <a:pt x="853751" y="0"/>
                </a:moveTo>
                <a:cubicBezTo>
                  <a:pt x="1325265" y="0"/>
                  <a:pt x="1707502" y="382237"/>
                  <a:pt x="1707502" y="853751"/>
                </a:cubicBezTo>
                <a:cubicBezTo>
                  <a:pt x="1707502" y="1325265"/>
                  <a:pt x="1325265" y="1707502"/>
                  <a:pt x="853751" y="1707502"/>
                </a:cubicBezTo>
                <a:cubicBezTo>
                  <a:pt x="382237" y="1707502"/>
                  <a:pt x="0" y="1325265"/>
                  <a:pt x="0" y="853751"/>
                </a:cubicBezTo>
                <a:cubicBezTo>
                  <a:pt x="0" y="382237"/>
                  <a:pt x="382237" y="0"/>
                  <a:pt x="853751" y="0"/>
                </a:cubicBezTo>
                <a:close/>
              </a:path>
            </a:pathLst>
          </a:custGeom>
        </p:spPr>
      </p:pic>
      <p:pic>
        <p:nvPicPr>
          <p:cNvPr id="22" name="图片 21" descr="背景图案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05"/>
            <a:ext cx="10171863" cy="5717557"/>
          </a:xfrm>
          <a:prstGeom prst="rect">
            <a:avLst/>
          </a:prstGeom>
        </p:spPr>
      </p:pic>
      <p:sp>
        <p:nvSpPr>
          <p:cNvPr id="28" name="圆角矩形 27"/>
          <p:cNvSpPr/>
          <p:nvPr/>
        </p:nvSpPr>
        <p:spPr>
          <a:xfrm>
            <a:off x="3816350" y="3635375"/>
            <a:ext cx="2534285" cy="500380"/>
          </a:xfrm>
          <a:prstGeom prst="roundRect">
            <a:avLst/>
          </a:prstGeom>
          <a:gradFill>
            <a:gsLst>
              <a:gs pos="0">
                <a:srgbClr val="53FCFC"/>
              </a:gs>
              <a:gs pos="100000">
                <a:srgbClr val="0078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tx1"/>
                </a:solidFill>
                <a:sym typeface="+mn-ea"/>
              </a:rPr>
              <a:t>项目成员：</a:t>
            </a:r>
            <a:r>
              <a:rPr lang="zh-CN" altLang="en-US" sz="1200" dirty="0" smtClean="0">
                <a:solidFill>
                  <a:schemeClr val="tx1"/>
                </a:solidFill>
                <a:sym typeface="+mn-ea"/>
              </a:rPr>
              <a:t>李宗泽</a:t>
            </a:r>
            <a:endParaRPr lang="zh-CN" altLang="en-US" sz="1200" dirty="0" smtClean="0">
              <a:solidFill>
                <a:schemeClr val="tx1"/>
              </a:solidFill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200" dirty="0" smtClean="0">
                <a:solidFill>
                  <a:schemeClr val="tx1"/>
                </a:solidFill>
                <a:sym typeface="+mn-ea"/>
              </a:rPr>
              <a:t>所在学习群：</a:t>
            </a:r>
            <a:r>
              <a:rPr lang="en-US" altLang="zh-CN" sz="1200" dirty="0" smtClean="0">
                <a:solidFill>
                  <a:schemeClr val="tx1"/>
                </a:solidFill>
                <a:sym typeface="+mn-ea"/>
              </a:rPr>
              <a:t>19</a:t>
            </a:r>
            <a:r>
              <a:rPr lang="zh-CN" altLang="en-US" sz="1200" dirty="0" smtClean="0">
                <a:solidFill>
                  <a:schemeClr val="tx1"/>
                </a:solidFill>
                <a:sym typeface="+mn-ea"/>
              </a:rPr>
              <a:t>群</a:t>
            </a:r>
            <a:endParaRPr lang="zh-CN" altLang="en-US" sz="1200" dirty="0" smtClean="0">
              <a:solidFill>
                <a:schemeClr val="tx1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64" y="672920"/>
            <a:ext cx="4627418" cy="31338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550035" y="2269173"/>
            <a:ext cx="7067550" cy="7835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p>
            <a:pPr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3600" b="1" spc="300" dirty="0" smtClean="0">
                <a:solidFill>
                  <a:schemeClr val="bg1"/>
                </a:solidFill>
                <a:latin typeface="Source Han Sans SC Bold" panose="020B0500000000000000" pitchFamily="34" charset="-128"/>
                <a:ea typeface="Source Han Sans SC Bold" panose="020B0500000000000000" pitchFamily="34" charset="-128"/>
                <a:sym typeface="+mn-ea"/>
              </a:rPr>
              <a:t>与智者同行</a:t>
            </a:r>
            <a:r>
              <a:rPr kumimoji="1" lang="en-US" altLang="zh-CN" sz="3600" b="1" spc="300" dirty="0" smtClean="0">
                <a:solidFill>
                  <a:schemeClr val="bg1"/>
                </a:solidFill>
                <a:latin typeface="Source Han Sans SC Bold" panose="020B0500000000000000" pitchFamily="34" charset="-128"/>
                <a:ea typeface="Source Han Sans SC Bold" panose="020B0500000000000000" pitchFamily="34" charset="-128"/>
                <a:sym typeface="+mn-ea"/>
              </a:rPr>
              <a:t> </a:t>
            </a:r>
            <a:r>
              <a:rPr kumimoji="1" lang="zh-CN" altLang="en-US" sz="3600" b="1" spc="300" dirty="0" smtClean="0">
                <a:solidFill>
                  <a:schemeClr val="bg1"/>
                </a:solidFill>
                <a:latin typeface="Source Han Sans SC Bold" panose="020B0500000000000000" pitchFamily="34" charset="-128"/>
                <a:ea typeface="Source Han Sans SC Bold" panose="020B0500000000000000" pitchFamily="34" charset="-128"/>
                <a:sym typeface="+mn-ea"/>
              </a:rPr>
              <a:t>学人情世故</a:t>
            </a:r>
            <a:endParaRPr kumimoji="1" lang="zh-CN" altLang="en-US" sz="3600" b="1" spc="300" dirty="0" smtClean="0">
              <a:solidFill>
                <a:schemeClr val="bg1"/>
              </a:solidFill>
              <a:latin typeface="Source Han Sans SC Bold" panose="020B0500000000000000" pitchFamily="34" charset="-128"/>
              <a:ea typeface="Source Han Sans SC Bold" panose="020B0500000000000000" pitchFamily="34" charset="-128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171129"/>
            <a:ext cx="9249700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对个人用户的价值：帮助个人提升社交能力、应对复杂人际场景、减少冲突误解、增强职场和社交竞争力。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对组织和社会的价值：在团队管理、企业文化建设、谈判沟通培训方面提供决策参考，优化内部沟通效率，降低人际摩擦成本。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商业价值：可用于人力资源培训、职业素养提升课程、社交礼仪咨询服务，为相关产业带来新的增值服务模式。该模型有望成为社交教育、职场培训、心理咨询行业中的重要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新型工具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，为企业和个人创造可持续商业机会。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应用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价值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95" y="2357755"/>
            <a:ext cx="4812665" cy="27228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585" y="2357755"/>
            <a:ext cx="5166995" cy="2716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31191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400" b="1" dirty="0">
                <a:solidFill>
                  <a:srgbClr val="FFFFFF"/>
                </a:solidFill>
              </a:rPr>
              <a:t> </a:t>
            </a:r>
            <a:r>
              <a:rPr lang="zh-CN" altLang="en-US" sz="5400" b="1" dirty="0">
                <a:solidFill>
                  <a:srgbClr val="FFFFFF"/>
                </a:solidFill>
              </a:rPr>
              <a:t>技术</a:t>
            </a:r>
            <a:r>
              <a:rPr lang="zh-CN" altLang="en-US" sz="5400" b="1" dirty="0">
                <a:solidFill>
                  <a:srgbClr val="FFFFFF"/>
                </a:solidFill>
              </a:rPr>
              <a:t>方案</a:t>
            </a:r>
            <a:endParaRPr lang="zh-CN" altLang="en-US"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03</a:t>
              </a:r>
              <a:endParaRPr lang="zh-CN" altLang="en-US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171129"/>
            <a:ext cx="9249700" cy="22155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数据构造与选择：训练数据选自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千余行真实或高仿真度的社交场景对话文本。这些数据涵盖职场、家庭、商业洽谈、社交聚会等多元场景。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数据处理与隐私保护：在数据清洗与预处理环节，对敏感信息进行去标识化和过滤，确保数据质量与用户隐私保护。对重复、无意义对话进行筛除，以确保训练语料的高质量与高相关度。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技术难点与创新：在数据扩充与清洗过程中，考虑到实际社交场景的多变性和对话上下文关联性，对语料进行情境聚类和分类标注，从而提升模型理解复杂语境和情感要素的能力。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数据方案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940" y="2664460"/>
            <a:ext cx="3948430" cy="222377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575" y="1909445"/>
            <a:ext cx="3013075" cy="3641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304456" y="924114"/>
            <a:ext cx="9249700" cy="2585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模型选择与训练：基于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Spark Max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基础模型，利用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LoRA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精调技术高效微调。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LoRA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能够在不需大规模参数更新的情况下，实现模型在特定垂直领域知识上的快速收敛。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架构与策略：全局模块中使用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LoRA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作用机制，优化社交场景理解和对话生成质量。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通过适当的学习率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(8e-5)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、训练轮数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(10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和上下文长度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(2048 token)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的控制，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实现模型在准确度与生成速度间的平衡。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创新点：将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Galore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BAdam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优化特性开启，有助于在相对较短的时间内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达到较低的损失值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最终降至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0.15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左右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，并在后期保持稳定，体现了技术考量与调优策略的合理性。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微调方案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165" y="3529330"/>
            <a:ext cx="2490470" cy="20275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015" y="3509010"/>
            <a:ext cx="2807970" cy="20478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060" y="3509010"/>
            <a:ext cx="2620645" cy="2048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29286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sz="5400" b="1" dirty="0">
                <a:solidFill>
                  <a:srgbClr val="FFFFFF"/>
                </a:solidFill>
              </a:rPr>
              <a:t>模型质量</a:t>
            </a:r>
            <a:endParaRPr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04</a:t>
              </a:r>
              <a:endParaRPr lang="en-US" altLang="zh-CN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396240" y="841375"/>
            <a:ext cx="9249410" cy="238061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通过对比微调前后的模型回答样例，可以发现微调后的模型在处理人情世故相关问题时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回答更具备情境化、可行性和逻辑性。用户在体验时，会发现模型不仅能回答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如何更好地与上司沟通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，还能结合用户描述的上下文给出更贴切的建议。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测试截图显示，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在多轮对话下模型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能持续抓住核心问题点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并提供实质性策略建议，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显著优于基础模型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仅给出笼统、单一的信息。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模型方案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5590" y="1983105"/>
            <a:ext cx="7056755" cy="3693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171129"/>
            <a:ext cx="9249700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该作品完成度高，基于微调模型已发布成为可交互应用。用户界面友好、对话流畅，可直接在实际场景中使用。用户可通过自然语言输入问题，模型即时响应，为用户提供一站式的人情世故咨询体验。整体交互设计合理，满足用户在真实应用中的便捷与高效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完整性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1210945" y="2110105"/>
            <a:ext cx="7745730" cy="3312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29286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lang="zh-CN" sz="5400" b="1" dirty="0">
                <a:solidFill>
                  <a:srgbClr val="FFFFFF"/>
                </a:solidFill>
              </a:rPr>
              <a:t>团队</a:t>
            </a:r>
            <a:r>
              <a:rPr lang="zh-CN" sz="5400" b="1" dirty="0">
                <a:solidFill>
                  <a:srgbClr val="FFFFFF"/>
                </a:solidFill>
              </a:rPr>
              <a:t>介绍</a:t>
            </a:r>
            <a:endParaRPr lang="zh-CN"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05</a:t>
              </a:r>
              <a:endParaRPr lang="en-US" altLang="zh-CN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171129"/>
            <a:ext cx="9249700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介绍参与项目的团队成员，包括他们的专业背景、相关经验和对项目的贡献。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可以突出团队的多样性和协作能力。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团队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介绍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2540" y="2092325"/>
            <a:ext cx="5083175" cy="2719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31191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5400" b="1" dirty="0">
                <a:solidFill>
                  <a:srgbClr val="FFFFFF"/>
                </a:solidFill>
              </a:rPr>
              <a:t> </a:t>
            </a:r>
            <a:r>
              <a:rPr lang="zh-CN" altLang="en-US" sz="5400" b="1" dirty="0">
                <a:solidFill>
                  <a:srgbClr val="FFFFFF"/>
                </a:solidFill>
              </a:rPr>
              <a:t>作品</a:t>
            </a:r>
            <a:r>
              <a:rPr lang="zh-CN" altLang="en-US" sz="5400" b="1" dirty="0">
                <a:solidFill>
                  <a:srgbClr val="FFFFFF"/>
                </a:solidFill>
              </a:rPr>
              <a:t>链接</a:t>
            </a:r>
            <a:endParaRPr lang="zh-CN" altLang="en-US"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06</a:t>
              </a:r>
              <a:endParaRPr lang="en-US" altLang="zh-CN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圆角矩形 7"/>
          <p:cNvSpPr/>
          <p:nvPr/>
        </p:nvSpPr>
        <p:spPr>
          <a:xfrm>
            <a:off x="-440516" y="62986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1515" y="1642110"/>
            <a:ext cx="8439150" cy="3874135"/>
          </a:xfrm>
          <a:prstGeom prst="rect">
            <a:avLst/>
          </a:prstGeom>
        </p:spPr>
        <p:txBody>
          <a:bodyPr>
            <a:noAutofit/>
          </a:bodyPr>
          <a:p>
            <a:pPr indent="457200"/>
            <a:r>
              <a:rPr lang="zh-CN" altLang="en-US" sz="2400">
                <a:solidFill>
                  <a:schemeClr val="bg1"/>
                </a:solidFill>
              </a:rPr>
              <a:t>“与智者同行 学人情世故”是一款基于</a:t>
            </a:r>
            <a:r>
              <a:rPr lang="en-US" altLang="zh-CN" sz="2400">
                <a:solidFill>
                  <a:schemeClr val="bg1"/>
                </a:solidFill>
              </a:rPr>
              <a:t>Spark Max</a:t>
            </a:r>
            <a:r>
              <a:rPr lang="zh-CN" altLang="en-US" sz="2400">
                <a:solidFill>
                  <a:schemeClr val="bg1"/>
                </a:solidFill>
              </a:rPr>
              <a:t>基础模型并使用</a:t>
            </a:r>
            <a:r>
              <a:rPr lang="en-US" altLang="zh-CN" sz="2400">
                <a:solidFill>
                  <a:schemeClr val="bg1"/>
                </a:solidFill>
              </a:rPr>
              <a:t>LoRA</a:t>
            </a:r>
            <a:r>
              <a:rPr lang="zh-CN" altLang="en-US" sz="2400">
                <a:solidFill>
                  <a:schemeClr val="bg1"/>
                </a:solidFill>
              </a:rPr>
              <a:t>技术进行微调的</a:t>
            </a:r>
            <a:r>
              <a:rPr lang="en-US" altLang="zh-CN" sz="2400">
                <a:solidFill>
                  <a:schemeClr val="bg1"/>
                </a:solidFill>
              </a:rPr>
              <a:t>AI</a:t>
            </a:r>
            <a:r>
              <a:rPr lang="zh-CN" altLang="en-US" sz="2400">
                <a:solidFill>
                  <a:schemeClr val="bg1"/>
                </a:solidFill>
              </a:rPr>
              <a:t>聊天模型。该作品的训练数据来自</a:t>
            </a:r>
            <a:r>
              <a:rPr lang="en-US" altLang="zh-CN" sz="2400">
                <a:solidFill>
                  <a:schemeClr val="bg1"/>
                </a:solidFill>
              </a:rPr>
              <a:t>3</a:t>
            </a:r>
            <a:r>
              <a:rPr lang="zh-CN" altLang="en-US" sz="2400">
                <a:solidFill>
                  <a:schemeClr val="bg1"/>
                </a:solidFill>
              </a:rPr>
              <a:t>万</a:t>
            </a:r>
            <a:r>
              <a:rPr lang="en-US" altLang="zh-CN" sz="2400">
                <a:solidFill>
                  <a:schemeClr val="bg1"/>
                </a:solidFill>
              </a:rPr>
              <a:t>5</a:t>
            </a:r>
            <a:r>
              <a:rPr lang="zh-CN" altLang="en-US" sz="2400">
                <a:solidFill>
                  <a:schemeClr val="bg1"/>
                </a:solidFill>
              </a:rPr>
              <a:t>千多行以人情世故为主题的对话语料，为模型注入了深厚的人际交往智慧和社会经验。</a:t>
            </a:r>
            <a:endParaRPr lang="zh-CN" altLang="en-US" sz="2400">
              <a:solidFill>
                <a:schemeClr val="bg1"/>
              </a:solidFill>
            </a:endParaRPr>
          </a:p>
          <a:p>
            <a:pPr indent="457200"/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877585" y="6301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作品介绍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171129"/>
            <a:ext cx="9249700" cy="1477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提供一个链接，指向项目的体验地址、演示视频或相关文档，以便评审能够进一步了解项目详情。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- 开源代码仓库链接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- 项目演示视频或文档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  <a:p>
            <a:pPr>
              <a:lnSpc>
                <a:spcPct val="150000"/>
              </a:lnSpc>
              <a:defRPr/>
            </a:pPr>
            <a:r>
              <a:rPr sz="1600">
                <a:solidFill>
                  <a:schemeClr val="bg1"/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- 其他相关资源链接</a:t>
            </a:r>
            <a:endParaRPr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作品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链接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307590" y="4660265"/>
            <a:ext cx="5080000" cy="3124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sz="1200" b="1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Bold" panose="020B0604020202090204" charset="0"/>
                <a:cs typeface="Arial Bold" panose="020B0604020202090204" charset="0"/>
                <a:hlinkClick r:id="rId1" action="ppaction://hlinkfile"/>
              </a:rPr>
              <a:t>https://www.modelscope.cn/studios/chattests/chattests_analysis</a:t>
            </a:r>
            <a:endParaRPr lang="en-US" altLang="zh-CN" sz="1200" b="1" u="sng" dirty="0" smtClean="0">
              <a:solidFill>
                <a:schemeClr val="tx1">
                  <a:lumMod val="75000"/>
                  <a:lumOff val="25000"/>
                </a:schemeClr>
              </a:solidFill>
              <a:latin typeface="Arial Bold" panose="020B0604020202090204" charset="0"/>
              <a:cs typeface="Arial Bold" panose="020B06040202020902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965" y="1769110"/>
            <a:ext cx="3313430" cy="2803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圆角矩形 7"/>
          <p:cNvSpPr/>
          <p:nvPr/>
        </p:nvSpPr>
        <p:spPr>
          <a:xfrm>
            <a:off x="-440516" y="62986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91515" y="1642110"/>
            <a:ext cx="8439150" cy="3874135"/>
          </a:xfrm>
          <a:prstGeom prst="rect">
            <a:avLst/>
          </a:prstGeom>
        </p:spPr>
        <p:txBody>
          <a:bodyPr>
            <a:noAutofit/>
          </a:bodyPr>
          <a:p>
            <a:pPr indent="457200"/>
            <a:r>
              <a:rPr lang="zh-CN" altLang="en-US" sz="2000">
                <a:solidFill>
                  <a:schemeClr val="bg1"/>
                </a:solidFill>
              </a:rPr>
              <a:t>人情世故智慧传授：通过深度调优模型，用户可向模型咨询职场、家庭、社交圈中的人情往来和社交礼仪问题，获得清晰可行的建议和思路。</a:t>
            </a:r>
            <a:endParaRPr lang="zh-CN" altLang="en-US" sz="2000">
              <a:solidFill>
                <a:schemeClr val="bg1"/>
              </a:solidFill>
            </a:endParaRPr>
          </a:p>
          <a:p>
            <a:pPr indent="457200"/>
            <a:endParaRPr lang="zh-CN" altLang="en-US" sz="2000">
              <a:solidFill>
                <a:schemeClr val="bg1"/>
              </a:solidFill>
            </a:endParaRPr>
          </a:p>
          <a:p>
            <a:pPr indent="457200"/>
            <a:r>
              <a:rPr lang="zh-CN" altLang="en-US" sz="2000">
                <a:solidFill>
                  <a:schemeClr val="bg1"/>
                </a:solidFill>
              </a:rPr>
              <a:t>多场景应用：无论是初入职场的新人，还是在人际关系处理上遇到瓶颈的职场老手，或是寻求更和谐家庭关系的普通用户，都能在该模型中获取针对性强、实用且贴近现实的参考意见。</a:t>
            </a:r>
            <a:endParaRPr lang="zh-CN" altLang="en-US" sz="2000">
              <a:solidFill>
                <a:schemeClr val="bg1"/>
              </a:solidFill>
            </a:endParaRPr>
          </a:p>
          <a:p>
            <a:pPr indent="457200"/>
            <a:endParaRPr lang="zh-CN" altLang="en-US" sz="2000">
              <a:solidFill>
                <a:schemeClr val="bg1"/>
              </a:solidFill>
            </a:endParaRPr>
          </a:p>
          <a:p>
            <a:pPr indent="457200"/>
            <a:r>
              <a:rPr lang="zh-CN" altLang="en-US" sz="2000">
                <a:solidFill>
                  <a:schemeClr val="bg1"/>
                </a:solidFill>
              </a:rPr>
              <a:t>拟人化对话体验：模型在回答中体现出一定的情感理解和社交逻辑，不仅能给出书本式的道理，更能结合情境给予更接地气的建议。</a:t>
            </a:r>
            <a:endParaRPr lang="zh-CN" altLang="en-US" sz="2000">
              <a:solidFill>
                <a:schemeClr val="bg1"/>
              </a:solidFill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877585" y="6301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亮点与</a:t>
            </a:r>
            <a:r>
              <a:rPr lang="zh-CN" altLang="en-US" sz="2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endParaRPr lang="zh-CN" altLang="en-US" sz="2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865505" y="2183130"/>
            <a:ext cx="3611880" cy="70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defTabSz="914400">
              <a:lnSpc>
                <a:spcPct val="90000"/>
              </a:lnSpc>
              <a:spcBef>
                <a:spcPct val="0"/>
              </a:spcBef>
            </a:pPr>
            <a:r>
              <a:rPr lang="en-US" altLang="zh-CN" sz="4400" b="1" dirty="0">
                <a:solidFill>
                  <a:srgbClr val="FFFFFF"/>
                </a:solidFill>
                <a:latin typeface="Source Han Sans SC Heavy" panose="020B0500000000000000" pitchFamily="34" charset="-128"/>
                <a:ea typeface="Source Han Sans SC Heavy" panose="020B0500000000000000" pitchFamily="34" charset="-128"/>
                <a:cs typeface="+mn-ea"/>
                <a:sym typeface="+mn-lt"/>
              </a:rPr>
              <a:t>CONTENTS</a:t>
            </a:r>
            <a:endParaRPr lang="zh-CN" altLang="en-US" sz="4400" b="1" dirty="0">
              <a:solidFill>
                <a:srgbClr val="FFFFFF"/>
              </a:solidFill>
              <a:latin typeface="Source Han Sans SC Heavy" panose="020B0500000000000000" pitchFamily="34" charset="-128"/>
              <a:ea typeface="Source Han Sans SC Heavy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255377" y="1412108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项目</a:t>
            </a:r>
            <a:r>
              <a:rPr lang="zh-CN" altLang="en-US" sz="2800" b="1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背景</a:t>
            </a:r>
            <a:endParaRPr lang="zh-CN" altLang="en-US" sz="2800" b="1" dirty="0">
              <a:solidFill>
                <a:srgbClr val="FFFFFF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69062" y="3130097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800" b="1" dirty="0">
                <a:solidFill>
                  <a:srgbClr val="FFFFFF"/>
                </a:solidFill>
                <a:latin typeface="Source Han Sans SC Bold" panose="020B0500000000000000" pitchFamily="34" charset="-128"/>
                <a:ea typeface="Source Han Sans SC Bold" panose="020B0500000000000000" pitchFamily="34" charset="-128"/>
              </a:rPr>
              <a:t>技术方案</a:t>
            </a:r>
            <a:endParaRPr sz="2800" b="1" dirty="0">
              <a:solidFill>
                <a:srgbClr val="FFFFFF"/>
              </a:solidFill>
              <a:latin typeface="Source Han Sans SC Bold" panose="020B0500000000000000" pitchFamily="34" charset="-128"/>
              <a:ea typeface="Source Han Sans SC Bold" panose="020B0500000000000000" pitchFamily="34" charset="-128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255377" y="2249646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应用价值</a:t>
            </a:r>
            <a:endParaRPr lang="zh-CN" altLang="en-US" sz="2800" b="1" dirty="0">
              <a:solidFill>
                <a:srgbClr val="FFFFFF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69062" y="4007192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FFFF"/>
                </a:solidFill>
                <a:latin typeface="Source Han Sans SC Bold" panose="020B0500000000000000" pitchFamily="34" charset="-128"/>
                <a:ea typeface="Source Han Sans SC Bold" panose="020B0500000000000000" pitchFamily="34" charset="-128"/>
              </a:rPr>
              <a:t>模型质量</a:t>
            </a:r>
            <a:endParaRPr lang="zh-CN" altLang="en-US" sz="2800" b="1" dirty="0">
              <a:solidFill>
                <a:srgbClr val="FFFFFF"/>
              </a:solidFill>
              <a:latin typeface="Source Han Sans SC Bold" panose="020B0500000000000000" pitchFamily="34" charset="-128"/>
              <a:ea typeface="Source Han Sans SC Bold" panose="020B0500000000000000" pitchFamily="34" charset="-128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1095455" y="3022355"/>
            <a:ext cx="1837847" cy="70173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0078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rPr>
              <a:t>目 录</a:t>
            </a:r>
            <a:endParaRPr kumimoji="1"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4635726" y="1400539"/>
            <a:ext cx="608788" cy="519427"/>
            <a:chOff x="5144929" y="1400539"/>
            <a:chExt cx="608788" cy="519427"/>
          </a:xfrm>
        </p:grpSpPr>
        <p:sp>
          <p:nvSpPr>
            <p:cNvPr id="27" name="圆角矩形 26"/>
            <p:cNvSpPr/>
            <p:nvPr/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144929" y="1442885"/>
              <a:ext cx="608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01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630540" y="2249646"/>
            <a:ext cx="608788" cy="519427"/>
            <a:chOff x="5144929" y="1400539"/>
            <a:chExt cx="608788" cy="519427"/>
          </a:xfrm>
        </p:grpSpPr>
        <p:sp>
          <p:nvSpPr>
            <p:cNvPr id="36" name="圆角矩形 35"/>
            <p:cNvSpPr/>
            <p:nvPr/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144929" y="1442885"/>
              <a:ext cx="608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02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630540" y="3109546"/>
            <a:ext cx="608788" cy="519427"/>
            <a:chOff x="5144929" y="1400539"/>
            <a:chExt cx="608788" cy="519427"/>
          </a:xfrm>
        </p:grpSpPr>
        <p:sp>
          <p:nvSpPr>
            <p:cNvPr id="39" name="圆角矩形 38"/>
            <p:cNvSpPr/>
            <p:nvPr/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144929" y="1442885"/>
              <a:ext cx="608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03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630540" y="3969445"/>
            <a:ext cx="608788" cy="519427"/>
            <a:chOff x="5144929" y="1400539"/>
            <a:chExt cx="608788" cy="519427"/>
          </a:xfrm>
        </p:grpSpPr>
        <p:sp>
          <p:nvSpPr>
            <p:cNvPr id="43" name="圆角矩形 42"/>
            <p:cNvSpPr/>
            <p:nvPr/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144929" y="1442885"/>
              <a:ext cx="6087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04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299551" y="1412604"/>
            <a:ext cx="608788" cy="519427"/>
            <a:chOff x="5144929" y="1400539"/>
            <a:chExt cx="608788" cy="519427"/>
          </a:xfrm>
        </p:grpSpPr>
        <p:sp>
          <p:nvSpPr>
            <p:cNvPr id="3" name="圆角矩形 2"/>
            <p:cNvSpPr/>
            <p:nvPr>
              <p:custDataLst>
                <p:tags r:id="rId1"/>
              </p:custDataLst>
            </p:nvPr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4" name="文本框 3"/>
            <p:cNvSpPr txBox="1"/>
            <p:nvPr>
              <p:custDataLst>
                <p:tags r:id="rId2"/>
              </p:custDataLst>
            </p:nvPr>
          </p:nvSpPr>
          <p:spPr>
            <a:xfrm>
              <a:off x="5144929" y="1442885"/>
              <a:ext cx="60878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05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294365" y="2261711"/>
            <a:ext cx="608788" cy="519427"/>
            <a:chOff x="5144929" y="1400539"/>
            <a:chExt cx="608788" cy="519427"/>
          </a:xfrm>
        </p:grpSpPr>
        <p:sp>
          <p:nvSpPr>
            <p:cNvPr id="6" name="圆角矩形 5"/>
            <p:cNvSpPr/>
            <p:nvPr>
              <p:custDataLst>
                <p:tags r:id="rId3"/>
              </p:custDataLst>
            </p:nvPr>
          </p:nvSpPr>
          <p:spPr>
            <a:xfrm>
              <a:off x="5144929" y="1400539"/>
              <a:ext cx="533401" cy="51942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7" name="文本框 6"/>
            <p:cNvSpPr txBox="1"/>
            <p:nvPr>
              <p:custDataLst>
                <p:tags r:id="rId4"/>
              </p:custDataLst>
            </p:nvPr>
          </p:nvSpPr>
          <p:spPr>
            <a:xfrm>
              <a:off x="5144929" y="1442885"/>
              <a:ext cx="60878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06</a:t>
              </a:r>
              <a:endParaRPr lang="zh-CN" altLang="en-US" sz="2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7908407" y="1454653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团队</a:t>
            </a:r>
            <a:r>
              <a:rPr lang="zh-CN" altLang="en-US" sz="2800" b="1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介绍</a:t>
            </a:r>
            <a:endParaRPr lang="zh-CN" altLang="en-US" sz="2800" b="1" dirty="0">
              <a:solidFill>
                <a:srgbClr val="FFFFFF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7908407" y="2242053"/>
            <a:ext cx="35063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作品</a:t>
            </a:r>
            <a:r>
              <a:rPr lang="zh-CN" altLang="en-US" sz="2800" dirty="0">
                <a:solidFill>
                  <a:srgbClr val="FFFFFF"/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链接</a:t>
            </a:r>
            <a:endParaRPr lang="zh-CN" altLang="en-US" sz="2800" dirty="0">
              <a:solidFill>
                <a:srgbClr val="FFFFFF"/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3" grpId="0"/>
      <p:bldP spid="25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29286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5400" b="1" dirty="0">
                <a:solidFill>
                  <a:srgbClr val="FFFFFF"/>
                </a:solidFill>
              </a:rPr>
              <a:t>项目</a:t>
            </a:r>
            <a:r>
              <a:rPr lang="zh-CN" altLang="en-US" sz="5400" b="1" dirty="0">
                <a:solidFill>
                  <a:srgbClr val="FFFFFF"/>
                </a:solidFill>
              </a:rPr>
              <a:t>背景</a:t>
            </a:r>
            <a:endParaRPr lang="zh-CN" altLang="en-US"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4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01</a:t>
              </a:r>
              <a:endParaRPr lang="zh-CN" altLang="en-US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279056" y="841564"/>
            <a:ext cx="9249700" cy="45243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市场发展与用户需求：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在当今复杂多变的社会环境中，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人们越来越关注如何更好地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处理人际关系、提升情商和增进社交效果。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社交技巧不再只是所谓的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软技能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而是实际影响职场晋升、商业谈判、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团队协作乃至家庭和睦的关键能力。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行业问题与技术挑战：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现有的社交礼仪或人情世故教育多通过书籍、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课程以及经验传承实现，缺乏互动性与即时反馈。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当用户遇到具体复杂问题时，很难快速获得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个性化、高可用的建议。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传统搜索引擎或问答平台缺乏深层次的人际洞察与上下文理解能力。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项目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背景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5617845" y="861695"/>
            <a:ext cx="4305935" cy="4305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211746" y="1182559"/>
            <a:ext cx="9249700" cy="3785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发展方向与未来趋势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驱动的人情世故顾问可成为未来智能社交助手的雏形。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通过不断训练和优化，模型将更深刻地理解社会关系演变，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并对不同文化背景、职业群体给出更定制化的社交策略建议。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独特性与创新性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与传统知识库型产品相比，本项目从真实对话出发，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r>
              <a:rPr lang="en-US" altLang="zh-CN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千多行人情世故场景对话作为训练数据，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使得模型回答更具备情境化、人性化和实战性。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这样的创新让用户不再只是获得理论，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而是能得到结合现实、可操作的社交建议。</a:t>
            </a:r>
            <a:endParaRPr lang="zh-CN" altLang="en-US" sz="1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项目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背景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5487670" y="986790"/>
            <a:ext cx="4275455" cy="4275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502355" y="1805007"/>
            <a:ext cx="7163228" cy="2002172"/>
          </a:xfrm>
          <a:prstGeom prst="roundRect">
            <a:avLst>
              <a:gd name="adj" fmla="val 12814"/>
            </a:avLst>
          </a:prstGeom>
          <a:solidFill>
            <a:srgbClr val="20252D">
              <a:alpha val="76000"/>
            </a:srgbClr>
          </a:solidFill>
          <a:ln>
            <a:noFill/>
          </a:ln>
          <a:effectLst>
            <a:outerShdw blurRad="571271" dist="50800" dir="5400000" sx="100004" sy="100004" algn="ctr" rotWithShape="0">
              <a:srgbClr val="2F5597">
                <a:alpha val="4097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507235" y="3642317"/>
            <a:ext cx="7163228" cy="13371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6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428518" y="2094951"/>
            <a:ext cx="3119120" cy="108839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5400" b="1" dirty="0">
                <a:solidFill>
                  <a:srgbClr val="FFFFFF"/>
                </a:solidFill>
              </a:rPr>
              <a:t> </a:t>
            </a:r>
            <a:r>
              <a:rPr lang="zh-CN" altLang="en-US" sz="5400" b="1" dirty="0">
                <a:solidFill>
                  <a:srgbClr val="FFFFFF"/>
                </a:solidFill>
              </a:rPr>
              <a:t>应用</a:t>
            </a:r>
            <a:r>
              <a:rPr lang="zh-CN" altLang="en-US" sz="5400" b="1" dirty="0">
                <a:solidFill>
                  <a:srgbClr val="FFFFFF"/>
                </a:solidFill>
              </a:rPr>
              <a:t>价值</a:t>
            </a:r>
            <a:endParaRPr lang="zh-CN" altLang="en-US" sz="5400" b="1" dirty="0">
              <a:solidFill>
                <a:srgbClr val="FFFFFF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920264" y="2217156"/>
            <a:ext cx="1353657" cy="1061780"/>
            <a:chOff x="5144929" y="1418331"/>
            <a:chExt cx="414027" cy="324754"/>
          </a:xfrm>
        </p:grpSpPr>
        <p:sp>
          <p:nvSpPr>
            <p:cNvPr id="12" name="圆角矩形 11"/>
            <p:cNvSpPr/>
            <p:nvPr/>
          </p:nvSpPr>
          <p:spPr>
            <a:xfrm>
              <a:off x="5144929" y="1418331"/>
              <a:ext cx="333491" cy="32475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3FCFC"/>
                </a:gs>
                <a:gs pos="100000">
                  <a:srgbClr val="2F79E9"/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000" b="1" dirty="0"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55549" y="1443044"/>
              <a:ext cx="403407" cy="28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b="1" spc="-150" dirty="0">
                  <a:latin typeface="Source Han Sans SC Heavy" panose="020B0500000000000000" pitchFamily="34" charset="-128"/>
                  <a:ea typeface="Source Han Sans SC Heavy" panose="020B0500000000000000" pitchFamily="34" charset="-128"/>
                </a:rPr>
                <a:t>02</a:t>
              </a:r>
              <a:endParaRPr lang="zh-CN" altLang="en-US" sz="5400" b="1" spc="-150" dirty="0">
                <a:latin typeface="Source Han Sans SC Heavy" panose="020B0500000000000000" pitchFamily="34" charset="-128"/>
                <a:ea typeface="Source Han Sans SC Heavy" panose="020B0500000000000000" pitchFamily="34" charset="-128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23"/>
          <p:cNvSpPr txBox="1"/>
          <p:nvPr/>
        </p:nvSpPr>
        <p:spPr>
          <a:xfrm>
            <a:off x="581951" y="1029524"/>
            <a:ext cx="9249700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实用的社交策略输出：为用户提供针对人情往来、职场关系、家庭矛盾及朋友交际的实用沟通方案。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交互性咨询体验：用户通过对话方式快速获得建议，随时随地进行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社交顾问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”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咨询。</a:t>
            </a:r>
            <a:endParaRPr lang="zh-CN" altLang="en-US" sz="1600">
              <a:solidFill>
                <a:schemeClr val="bg1"/>
              </a:solidFill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743821" y="-182775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-401781" y="307286"/>
            <a:ext cx="3948546" cy="5543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3FCFC"/>
              </a:gs>
              <a:gs pos="100000">
                <a:srgbClr val="2F79E9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9" name="TextBox 23"/>
          <p:cNvSpPr txBox="1"/>
          <p:nvPr/>
        </p:nvSpPr>
        <p:spPr>
          <a:xfrm>
            <a:off x="581675" y="325304"/>
            <a:ext cx="2840398" cy="516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功能</a:t>
            </a:r>
            <a:r>
              <a:rPr lang="zh-CN" altLang="en-US" sz="2800" b="1" dirty="0">
                <a:latin typeface="Source Han Sans SC" panose="020B0500000000000000" pitchFamily="34" charset="-128"/>
                <a:ea typeface="Source Han Sans SC" panose="020B0500000000000000" pitchFamily="34" charset="-128"/>
              </a:rPr>
              <a:t>设计</a:t>
            </a:r>
            <a:endParaRPr lang="zh-CN" altLang="en-US" sz="2800" b="1" dirty="0">
              <a:latin typeface="Source Han Sans SC" panose="020B0500000000000000" pitchFamily="34" charset="-128"/>
              <a:ea typeface="Source Han Sans SC" panose="020B0500000000000000" pitchFamily="34" charset="-12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743821" y="-183036"/>
            <a:ext cx="734291" cy="1745673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7690" y="1767840"/>
            <a:ext cx="6492240" cy="3646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15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16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17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18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19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COMMONDATA" val="eyJoZGlkIjoiMjk3ODU2NTkzODRjNWFlMjU0YWE4NTZjYzY0Njk5Y2IifQ==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SMARTLAYOUT_SLIDE" val="1|4|NoFill|#FFFFFF|False|True|"/>
  <p:tag name="RESOURCELIBID_SMARTLAYOUT" val="556076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ww.99ppt.com">
  <a:themeElements>
    <a:clrScheme name="0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636989099528524091</Template>
  <TotalTime>0</TotalTime>
  <Words>2115</Words>
  <Application>WPS 演示</Application>
  <PresentationFormat>自定义</PresentationFormat>
  <Paragraphs>157</Paragraphs>
  <Slides>20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Source Han Sans SC Bold</vt:lpstr>
      <vt:lpstr>Yu Gothic UI</vt:lpstr>
      <vt:lpstr>Source Han Sans SC Heavy</vt:lpstr>
      <vt:lpstr>阿里巴巴普惠体 B</vt:lpstr>
      <vt:lpstr>Source Han Sans SC</vt:lpstr>
      <vt:lpstr>Arial Bold</vt:lpstr>
      <vt:lpstr>Arial Unicode MS</vt:lpstr>
      <vt:lpstr>等线</vt:lpstr>
      <vt:lpstr>www.99ppt.com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文化运营团队-无多</dc:creator>
  <cp:lastModifiedBy>freshman2233</cp:lastModifiedBy>
  <cp:revision>873</cp:revision>
  <cp:lastPrinted>2024-12-14T17:30:00Z</cp:lastPrinted>
  <dcterms:created xsi:type="dcterms:W3CDTF">2024-12-14T17:30:00Z</dcterms:created>
  <dcterms:modified xsi:type="dcterms:W3CDTF">2024-12-21T03:24:36Z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15C6C508C8334CA6E1A05D6715C1F75C_43</vt:lpwstr>
  </property>
</Properties>
</file>